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0" r:id="rId19"/>
    <p:sldId id="271" r:id="rId20"/>
    <p:sldId id="277" r:id="rId21"/>
    <p:sldId id="276" r:id="rId22"/>
  </p:sldIdLst>
  <p:sldSz cx="12192000" cy="6858000"/>
  <p:notesSz cx="6858000" cy="914400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0313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30446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6193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563634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62332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1622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23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8385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80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91307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63115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3187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5218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5268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2550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2451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7133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95D1E9A-85F4-4408-AF8A-D4F5DC53E4A4}" type="datetimeFigureOut">
              <a:rPr lang="ru-RU" smtClean="0"/>
              <a:t>пт 10.04.20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A4FA6C3-D88D-4701-AFC9-6DF4C009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00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ransition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28108" y="694674"/>
            <a:ext cx="9144000" cy="85883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ребенку о весне..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4835" y="5659580"/>
            <a:ext cx="9144000" cy="1101438"/>
          </a:xfrm>
        </p:spPr>
        <p:txBody>
          <a:bodyPr>
            <a:normAutofit fontScale="77500" lnSpcReduction="20000"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МДОУ «Детский сад №203»</a:t>
            </a:r>
          </a:p>
          <a:p>
            <a:r>
              <a:rPr lang="ru-RU" sz="1800" b="1" err="1" smtClean="0">
                <a:solidFill>
                  <a:schemeClr val="tx1"/>
                </a:solidFill>
              </a:rPr>
              <a:t>г.Ярославль</a:t>
            </a:r>
          </a:p>
          <a:p>
            <a:r>
              <a:rPr lang="ru-RU" sz="2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Выполнила воспитатель: Красовская Е.А</a:t>
            </a:r>
            <a:endParaRPr lang="ru-RU" sz="20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290" name="Picture 2" descr="https://data.1freewallpapers.com/detail/snowdrops-flowers-spring-foli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22716" y="2053971"/>
            <a:ext cx="4968237" cy="31051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12370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97512">
            <a:off x="1310849" y="895654"/>
            <a:ext cx="10364451" cy="1596177"/>
          </a:xfrm>
          <a:effectLst>
            <a:reflection blurRad="6350" stA="50000" endA="300" endPos="90000" dist="50800" dir="5400000" sy="-100000" algn="bl" rotWithShape="0"/>
          </a:effectLst>
        </p:spPr>
        <p:txBody>
          <a:bodyPr/>
          <a:lstStyle/>
          <a:p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Давай поиграем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s://avatars.mds.yandex.net/get-pdb/1871571/971d55e5-ea58-4466-8f6e-51b0831e090e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49382" y="3709475"/>
            <a:ext cx="3525692" cy="314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36983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447" y="618517"/>
            <a:ext cx="10364451" cy="1596177"/>
          </a:xfrm>
        </p:spPr>
        <p:txBody>
          <a:bodyPr/>
          <a:lstStyle/>
          <a:p>
            <a:r>
              <a:rPr lang="ru-RU" sz="3200" i="1" dirty="0">
                <a:solidFill>
                  <a:srgbClr val="FFC000"/>
                </a:solidFill>
                <a:latin typeface="Droid Sans"/>
              </a:rPr>
              <a:t>Игра «Назови ласково»</a:t>
            </a:r>
            <a:r>
              <a:rPr lang="ru-RU" dirty="0">
                <a:solidFill>
                  <a:srgbClr val="000000"/>
                </a:solidFill>
                <a:latin typeface="Droid Sans"/>
              </a:rPr>
              <a:t/>
            </a:r>
            <a:br>
              <a:rPr lang="ru-RU" dirty="0">
                <a:solidFill>
                  <a:srgbClr val="000000"/>
                </a:solidFill>
                <a:latin typeface="Droid San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230582" y="1965310"/>
            <a:ext cx="10363826" cy="4033707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Droid Sans"/>
              </a:rPr>
              <a:t>Солнце-солнышко</a:t>
            </a:r>
            <a:r>
              <a:rPr lang="ru-RU" dirty="0">
                <a:solidFill>
                  <a:srgbClr val="000000"/>
                </a:solidFill>
                <a:latin typeface="Droid Sans"/>
              </a:rPr>
              <a:t>,                       лужа- лужица             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00"/>
                </a:solidFill>
                <a:latin typeface="Droid Sans"/>
              </a:rPr>
              <a:t>Дождь —                                             луг —                       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00"/>
                </a:solidFill>
                <a:latin typeface="Droid Sans"/>
              </a:rPr>
              <a:t>Цветок —                                            земля-                              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00"/>
                </a:solidFill>
                <a:latin typeface="Droid Sans"/>
              </a:rPr>
              <a:t>Облако —                                            роща-                               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00"/>
                </a:solidFill>
                <a:latin typeface="Droid Sans"/>
              </a:rPr>
              <a:t>Птица —                                              вода-                                 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00"/>
                </a:solidFill>
                <a:latin typeface="Droid Sans"/>
              </a:rPr>
              <a:t>Птенец —                                            дерево-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00"/>
                </a:solidFill>
                <a:latin typeface="Droid Sans"/>
              </a:rPr>
              <a:t>Жук —                                                  ветка-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00"/>
                </a:solidFill>
                <a:latin typeface="Droid Sans"/>
              </a:rPr>
              <a:t>Гнездо-                                                капля —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00"/>
                </a:solidFill>
                <a:latin typeface="Droid Sans"/>
              </a:rPr>
              <a:t>Трава —                                               росток —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00"/>
                </a:solidFill>
                <a:latin typeface="Droid Sans"/>
              </a:rPr>
              <a:t>Лист —                                                 ручей —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9242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305" y="270116"/>
            <a:ext cx="10364451" cy="1596177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</a:rPr>
              <a:t>Игра «Скажи </a:t>
            </a:r>
            <a:r>
              <a:rPr lang="ru-RU" sz="3200" i="1" dirty="0">
                <a:solidFill>
                  <a:srgbClr val="002060"/>
                </a:solidFill>
              </a:rPr>
              <a:t>наоборот»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39637" y="1866293"/>
            <a:ext cx="8271789" cy="518363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400" cap="none" dirty="0">
                <a:solidFill>
                  <a:srgbClr val="00B0F0"/>
                </a:solidFill>
                <a:latin typeface="Calibri"/>
              </a:rPr>
              <a:t>Погода солнечная – погода …(какая)?               </a:t>
            </a:r>
            <a:r>
              <a:rPr lang="ru-RU" sz="2400" cap="none" dirty="0">
                <a:solidFill>
                  <a:srgbClr val="FF0000"/>
                </a:solidFill>
                <a:latin typeface="Calibri"/>
              </a:rPr>
              <a:t>Пасмурная</a:t>
            </a:r>
          </a:p>
          <a:p>
            <a:pPr marL="342900" lvl="0" indent="-342900" algn="r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400" cap="none" dirty="0">
                <a:solidFill>
                  <a:srgbClr val="00B050"/>
                </a:solidFill>
                <a:latin typeface="Calibri"/>
              </a:rPr>
              <a:t>Весна ранняя – весна …?                                       </a:t>
            </a:r>
            <a:r>
              <a:rPr lang="ru-RU" sz="2400" cap="none" dirty="0">
                <a:solidFill>
                  <a:srgbClr val="FF0000"/>
                </a:solidFill>
                <a:latin typeface="Calibri"/>
              </a:rPr>
              <a:t>Поздняя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endParaRPr lang="ru-RU" sz="2400" cap="none" dirty="0">
              <a:solidFill>
                <a:srgbClr val="FF0000"/>
              </a:solidFill>
              <a:latin typeface="Calibri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400" cap="none" dirty="0">
                <a:solidFill>
                  <a:srgbClr val="002060"/>
                </a:solidFill>
                <a:latin typeface="Calibri"/>
              </a:rPr>
              <a:t>Зимой снег чистый, а весной он …?                    </a:t>
            </a:r>
            <a:r>
              <a:rPr lang="ru-RU" sz="2400" cap="none" dirty="0">
                <a:solidFill>
                  <a:srgbClr val="FF0000"/>
                </a:solidFill>
                <a:latin typeface="Calibri"/>
              </a:rPr>
              <a:t>Грязный</a:t>
            </a:r>
          </a:p>
          <a:p>
            <a:pPr marL="342900" lvl="0" indent="-342900" algn="r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400" cap="none" dirty="0">
                <a:solidFill>
                  <a:srgbClr val="7030A0"/>
                </a:solidFill>
                <a:latin typeface="Calibri"/>
              </a:rPr>
              <a:t>Зимой дни холодные, а весной дни…?              </a:t>
            </a:r>
            <a:r>
              <a:rPr lang="ru-RU" sz="2400" cap="none" dirty="0">
                <a:solidFill>
                  <a:srgbClr val="FF0000"/>
                </a:solidFill>
                <a:latin typeface="Calibri"/>
              </a:rPr>
              <a:t>Теплые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endParaRPr lang="ru-RU" sz="2400" cap="none" dirty="0">
              <a:solidFill>
                <a:srgbClr val="FF0000"/>
              </a:solidFill>
              <a:latin typeface="Calibri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400" cap="none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Зимой солнце тусклое, а весной солнце …?     </a:t>
            </a:r>
            <a:r>
              <a:rPr lang="ru-RU" sz="2400" cap="none" dirty="0">
                <a:solidFill>
                  <a:srgbClr val="FF0000"/>
                </a:solidFill>
                <a:latin typeface="Calibri"/>
              </a:rPr>
              <a:t>Яркое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78056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8811" y="471054"/>
            <a:ext cx="10364451" cy="1596177"/>
          </a:xfrm>
        </p:spPr>
        <p:txBody>
          <a:bodyPr/>
          <a:lstStyle/>
          <a:p>
            <a:r>
              <a:rPr lang="ru-RU" sz="2800" i="1" dirty="0" smtClean="0">
                <a:solidFill>
                  <a:srgbClr val="0070C0"/>
                </a:solidFill>
                <a:latin typeface="Droid Sans"/>
              </a:rPr>
              <a:t>Игра «один-много»</a:t>
            </a:r>
            <a:r>
              <a:rPr lang="ru-RU" dirty="0">
                <a:solidFill>
                  <a:srgbClr val="000000"/>
                </a:solidFill>
                <a:latin typeface="Droid Sans"/>
              </a:rPr>
              <a:t/>
            </a:r>
            <a:br>
              <a:rPr lang="ru-RU" dirty="0">
                <a:solidFill>
                  <a:srgbClr val="000000"/>
                </a:solidFill>
                <a:latin typeface="Droid San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20357" y="1917837"/>
            <a:ext cx="8077825" cy="2501763"/>
          </a:xfrm>
        </p:spPr>
        <p:txBody>
          <a:bodyPr/>
          <a:lstStyle/>
          <a:p>
            <a:pPr marL="0" indent="0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Droid Sans"/>
              </a:rPr>
              <a:t>Гнездо </a:t>
            </a:r>
            <a:r>
              <a:rPr lang="ru-RU" dirty="0">
                <a:solidFill>
                  <a:srgbClr val="000000"/>
                </a:solidFill>
                <a:latin typeface="Droid Sans"/>
              </a:rPr>
              <a:t>– гнезда                перо —                       перо-             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00"/>
                </a:solidFill>
                <a:latin typeface="Droid Sans"/>
              </a:rPr>
              <a:t>Дерево-                             птенец —                   детеныш —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00"/>
                </a:solidFill>
                <a:latin typeface="Droid Sans"/>
              </a:rPr>
              <a:t>Ветка-                                лист-                         зверь —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00"/>
                </a:solidFill>
                <a:latin typeface="Droid Sans"/>
              </a:rPr>
              <a:t>Почка-                               песня-                       цветок —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77538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89179" y="307703"/>
            <a:ext cx="10364451" cy="1080655"/>
          </a:xfrm>
        </p:spPr>
        <p:txBody>
          <a:bodyPr>
            <a:normAutofit/>
          </a:bodyPr>
          <a:lstStyle/>
          <a:p>
            <a:r>
              <a:rPr lang="ru-RU" sz="3200" i="1" smtClean="0">
                <a:solidFill>
                  <a:srgbClr val="00B050"/>
                </a:solidFill>
              </a:rPr>
              <a:t>Игра «Весной бывает-не бывает»</a:t>
            </a:r>
            <a:endParaRPr lang="ru-RU" sz="3200" i="1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75229" y="1388358"/>
            <a:ext cx="7994699" cy="5164841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sz="2300"/>
              <a:t>Воробьи возвращаются из жарких стран.</a:t>
            </a:r>
          </a:p>
          <a:p>
            <a:pPr marL="0" indent="0" fontAlgn="base">
              <a:buNone/>
            </a:pPr>
            <a:r>
              <a:rPr lang="ru-RU" sz="2300"/>
              <a:t>Птицы вьют гнезда.</a:t>
            </a:r>
          </a:p>
          <a:p>
            <a:pPr marL="0" indent="0" fontAlgn="base">
              <a:buNone/>
            </a:pPr>
            <a:r>
              <a:rPr lang="ru-RU" sz="2300"/>
              <a:t>На деревьях распускаются почки.</a:t>
            </a:r>
          </a:p>
          <a:p>
            <a:pPr marL="0" indent="0" fontAlgn="base">
              <a:buNone/>
            </a:pPr>
            <a:r>
              <a:rPr lang="ru-RU" sz="2300"/>
              <a:t>Птицы улетают в теплые края.</a:t>
            </a:r>
          </a:p>
          <a:p>
            <a:pPr marL="0" indent="0" fontAlgn="base">
              <a:buNone/>
            </a:pPr>
            <a:r>
              <a:rPr lang="ru-RU" sz="2300"/>
              <a:t>Листья желтеют и опадают.</a:t>
            </a:r>
          </a:p>
          <a:p>
            <a:pPr marL="0" indent="0" fontAlgn="base">
              <a:buNone/>
            </a:pPr>
            <a:r>
              <a:rPr lang="ru-RU" sz="2300"/>
              <a:t>Листья распускаются.</a:t>
            </a:r>
          </a:p>
          <a:p>
            <a:pPr marL="0" indent="0" fontAlgn="base">
              <a:buNone/>
            </a:pPr>
            <a:r>
              <a:rPr lang="ru-RU" sz="2300"/>
              <a:t>Расцветают цветы.</a:t>
            </a:r>
          </a:p>
          <a:p>
            <a:pPr marL="0" indent="0" fontAlgn="base">
              <a:buNone/>
            </a:pPr>
            <a:r>
              <a:rPr lang="ru-RU" sz="2300"/>
              <a:t>На реке тает лед</a:t>
            </a:r>
          </a:p>
          <a:p>
            <a:pPr marL="0" indent="0" fontAlgn="base">
              <a:buNone/>
            </a:pPr>
            <a:r>
              <a:rPr lang="ru-RU" sz="2300"/>
              <a:t>Солнышко светит все ярче.</a:t>
            </a:r>
          </a:p>
          <a:p>
            <a:pPr marL="0" indent="0" fontAlgn="base">
              <a:buNone/>
            </a:pPr>
            <a:r>
              <a:rPr lang="ru-RU" sz="2300"/>
              <a:t>Сильный мороз.</a:t>
            </a:r>
          </a:p>
          <a:p>
            <a:pPr marL="0" indent="0" fontAlgn="base">
              <a:buNone/>
            </a:pPr>
            <a:r>
              <a:rPr lang="ru-RU" sz="2300"/>
              <a:t>Появляется первая травка.</a:t>
            </a:r>
          </a:p>
          <a:p>
            <a:pPr marL="0" indent="0" fontAlgn="base">
              <a:buNone/>
            </a:pPr>
            <a:r>
              <a:rPr lang="ru-RU" sz="2300"/>
              <a:t>Становится тепло.</a:t>
            </a:r>
          </a:p>
          <a:p>
            <a:pPr marL="0" indent="0" fontAlgn="base">
              <a:buNone/>
            </a:pPr>
            <a:r>
              <a:rPr lang="ru-RU" sz="2300"/>
              <a:t>Люди собирают урожай.</a:t>
            </a:r>
          </a:p>
          <a:p>
            <a:pPr marL="0" indent="0" fontAlgn="base">
              <a:buNone/>
            </a:pPr>
            <a:r>
              <a:rPr lang="ru-RU" sz="2300"/>
              <a:t>Люди сажают рассаду в огородах и саженцы деревьев в саду</a:t>
            </a:r>
            <a:r>
              <a:rPr lang="ru-RU"/>
              <a:t>.</a:t>
            </a:r>
          </a:p>
          <a:p>
            <a:endParaRPr lang="ru-RU"/>
          </a:p>
        </p:txBody>
      </p:sp>
      <p:pic>
        <p:nvPicPr>
          <p:cNvPr id="4" name="Picture 2" descr="C:\Users\1\Desktop\i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976630" y="1040373"/>
            <a:ext cx="4215370" cy="3247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 descr="C:\Users\1\Desktop\11019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218652" y="3291845"/>
            <a:ext cx="3872386" cy="2382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682311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ds02.infourok.ru/uploads/ex/0012/0004e211-755665f9/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658679">
            <a:off x="8428758" y="2937164"/>
            <a:ext cx="3777096" cy="28328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0116" y="729354"/>
            <a:ext cx="10364451" cy="614538"/>
          </a:xfrm>
        </p:spPr>
        <p:txBody>
          <a:bodyPr>
            <a:normAutofit fontScale="90000"/>
          </a:bodyPr>
          <a:lstStyle/>
          <a:p>
            <a:r>
              <a:rPr lang="ru-RU" i="1">
                <a:solidFill>
                  <a:srgbClr val="FFC000"/>
                </a:solidFill>
              </a:rPr>
              <a:t>Игра – эксперимент «Хитрые семена</a:t>
            </a:r>
            <a:r>
              <a:rPr lang="ru-RU">
                <a:solidFill>
                  <a:srgbClr val="FFC000"/>
                </a:solidFill>
              </a:rPr>
              <a:t>»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6356" y="1579419"/>
            <a:ext cx="8765067" cy="50984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/>
              <a:t>Цель: </a:t>
            </a:r>
            <a:r>
              <a:rPr lang="ru-RU"/>
              <a:t>знакомство со способами проращивания семян.</a:t>
            </a:r>
          </a:p>
          <a:p>
            <a:pPr marL="0" indent="0">
              <a:buNone/>
            </a:pPr>
            <a:r>
              <a:rPr lang="ru-RU" b="1"/>
              <a:t>Материал. </a:t>
            </a:r>
            <a:r>
              <a:rPr lang="ru-RU"/>
              <a:t>Семена бобов, кабачков, две баночки с землей. Палочка, маленькая лейка, салфетка из марли, розетка, лист бумаги, карандаши </a:t>
            </a:r>
          </a:p>
          <a:p>
            <a:pPr marL="0" indent="0">
              <a:buNone/>
            </a:pPr>
            <a:r>
              <a:rPr lang="ru-RU" b="1" smtClean="0"/>
              <a:t>Ход </a:t>
            </a:r>
            <a:r>
              <a:rPr lang="ru-RU" b="1"/>
              <a:t>эксперимента: </a:t>
            </a:r>
            <a:r>
              <a:rPr lang="ru-RU" smtClean="0"/>
              <a:t>Весной </a:t>
            </a:r>
            <a:r>
              <a:rPr lang="ru-RU"/>
              <a:t>те, у кого есть дачные участки, сеют семена овощей в землю; не все из них прорастают, и не все дают ростки одинаково быстро. Мы научимся, как правильно проращивать семена, узнаем, какие семена прорастают быстро, какие медленно.</a:t>
            </a:r>
          </a:p>
          <a:p>
            <a:pPr marL="0" indent="0">
              <a:buNone/>
            </a:pPr>
            <a:r>
              <a:rPr lang="ru-RU" b="1"/>
              <a:t>Первый этап. </a:t>
            </a:r>
            <a:r>
              <a:rPr lang="ru-RU"/>
              <a:t>Один боб и одно семечко кабачка </a:t>
            </a:r>
            <a:r>
              <a:rPr lang="ru-RU" smtClean="0"/>
              <a:t>ребенок </a:t>
            </a:r>
            <a:r>
              <a:rPr lang="ru-RU"/>
              <a:t>аккуратно </a:t>
            </a:r>
            <a:r>
              <a:rPr lang="ru-RU" smtClean="0"/>
              <a:t>закапывает</a:t>
            </a:r>
            <a:r>
              <a:rPr lang="ru-RU"/>
              <a:t>! землю, </a:t>
            </a:r>
            <a:r>
              <a:rPr lang="ru-RU" smtClean="0"/>
              <a:t>поливает </a:t>
            </a:r>
            <a:r>
              <a:rPr lang="ru-RU"/>
              <a:t>(</a:t>
            </a:r>
            <a:r>
              <a:rPr lang="ru-RU" smtClean="0"/>
              <a:t>устанавливает </a:t>
            </a:r>
            <a:r>
              <a:rPr lang="ru-RU"/>
              <a:t>табличку); другой боб и семечко кабачка </a:t>
            </a:r>
            <a:r>
              <a:rPr lang="ru-RU" smtClean="0"/>
              <a:t>заворачивает </a:t>
            </a:r>
            <a:r>
              <a:rPr lang="ru-RU"/>
              <a:t>в салфетку из марли, </a:t>
            </a:r>
            <a:r>
              <a:rPr lang="ru-RU" smtClean="0"/>
              <a:t>кладет </a:t>
            </a:r>
            <a:r>
              <a:rPr lang="ru-RU"/>
              <a:t>в розетку, </a:t>
            </a:r>
            <a:r>
              <a:rPr lang="ru-RU" smtClean="0"/>
              <a:t>смачивает </a:t>
            </a:r>
            <a:r>
              <a:rPr lang="ru-RU"/>
              <a:t>водой.</a:t>
            </a:r>
          </a:p>
          <a:p>
            <a:pPr marL="0" indent="0">
              <a:buNone/>
            </a:pPr>
            <a:r>
              <a:rPr lang="ru-RU" b="1"/>
              <a:t>Второй этап. </a:t>
            </a:r>
            <a:r>
              <a:rPr lang="ru-RU"/>
              <a:t>На другой день </a:t>
            </a:r>
            <a:r>
              <a:rPr lang="ru-RU" smtClean="0"/>
              <a:t>ребенок вместе со взрослым высаживает </a:t>
            </a:r>
            <a:r>
              <a:rPr lang="ru-RU"/>
              <a:t>семена, пролежавшие во влажной салфетке всю ночь, в землю (</a:t>
            </a:r>
            <a:r>
              <a:rPr lang="ru-RU" smtClean="0"/>
              <a:t>устанавливает </a:t>
            </a:r>
            <a:r>
              <a:rPr lang="ru-RU"/>
              <a:t>другую табличку).</a:t>
            </a:r>
          </a:p>
          <a:p>
            <a:pPr marL="0" indent="0">
              <a:buNone/>
            </a:pPr>
            <a:r>
              <a:rPr lang="ru-RU" b="1"/>
              <a:t>Третий этап. </a:t>
            </a:r>
            <a:r>
              <a:rPr lang="ru-RU"/>
              <a:t>Через несколько </a:t>
            </a:r>
            <a:r>
              <a:rPr lang="ru-RU" smtClean="0"/>
              <a:t>дней отмечаем, </a:t>
            </a:r>
            <a:r>
              <a:rPr lang="ru-RU"/>
              <a:t>какие семена взошли первыми: те, что сажали сухими, или те, которые предварительно замачивали. Почему?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90735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8545" y="410699"/>
            <a:ext cx="10364451" cy="1596177"/>
          </a:xfrm>
        </p:spPr>
        <p:txBody>
          <a:bodyPr/>
          <a:lstStyle/>
          <a:p>
            <a:r>
              <a:rPr lang="ru-RU" sz="3200" i="1">
                <a:solidFill>
                  <a:srgbClr val="C00000"/>
                </a:solidFill>
              </a:rPr>
              <a:t>Дидактическая игра «Переодень куклу»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2719" y="1882183"/>
            <a:ext cx="5847245" cy="3424107"/>
          </a:xfrm>
        </p:spPr>
        <p:txBody>
          <a:bodyPr/>
          <a:lstStyle/>
          <a:p>
            <a:pPr marL="0" indent="0">
              <a:buNone/>
            </a:pPr>
            <a:r>
              <a:rPr lang="ru-RU" sz="1800"/>
              <a:t>Цель: выбор одежды для прогулок весной.</a:t>
            </a:r>
          </a:p>
          <a:p>
            <a:pPr marL="0" indent="0">
              <a:buNone/>
            </a:pPr>
            <a:r>
              <a:rPr lang="ru-RU" sz="1800"/>
              <a:t>Была зима и люди носили теплую одежду. Оденьте куклу в теплую зимнюю одежду. Теперь стало тепло и такая одежда уже не нужна. Теперь нам нужна уже другая одежда. Подберите подходящую для весны одежду и оденьте в нее свою куклу.</a:t>
            </a:r>
          </a:p>
          <a:p>
            <a:endParaRPr lang="ru-RU"/>
          </a:p>
        </p:txBody>
      </p:sp>
      <p:pic>
        <p:nvPicPr>
          <p:cNvPr id="9218" name="Picture 2" descr="https://image.winudf.com/v2/image/Y29tLmFuZHJvbW8uZGV2MzI4NjE3LmFwcDMxMjU3NV9zY3JlZW5zaG90c18xXzRmZjRmMDQ2/screen-1.jpg?fakeurl=1&amp;type=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733309" y="1312496"/>
            <a:ext cx="4434705" cy="57575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30084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29425" y="396845"/>
            <a:ext cx="10364451" cy="1596177"/>
          </a:xfrm>
        </p:spPr>
        <p:txBody>
          <a:bodyPr>
            <a:normAutofit/>
          </a:bodyPr>
          <a:lstStyle/>
          <a:p>
            <a:r>
              <a:rPr lang="ru-RU" sz="3200" i="1" smtClean="0">
                <a:solidFill>
                  <a:srgbClr val="7030A0"/>
                </a:solidFill>
              </a:rPr>
              <a:t>Подвижные игры:</a:t>
            </a:r>
            <a:endParaRPr lang="ru-RU" sz="3200" i="1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919" y="1840618"/>
            <a:ext cx="8535026" cy="4684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Игра "Лужи"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На полу - листы бумаги (можно вырезать овалы). Это лужи. </a:t>
            </a:r>
            <a:r>
              <a:rPr lang="ru-RU" sz="1800" dirty="0" smtClean="0"/>
              <a:t>ребенок пытается </a:t>
            </a:r>
            <a:r>
              <a:rPr lang="ru-RU" sz="1800" dirty="0"/>
              <a:t>перепрыгнуть через все лужи - сначала через небольшие, затем те, которые побольше. Тот, кто перепрыгнет через самую большую лужу, станет победителем.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Игра "Льдина"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Для игры нужно разрезать лист ватмана на части и разложить эти части на полу. </a:t>
            </a:r>
            <a:r>
              <a:rPr lang="ru-RU" sz="1800" dirty="0" smtClean="0"/>
              <a:t>Взрослый(родитель) сообщает </a:t>
            </a:r>
            <a:r>
              <a:rPr lang="ru-RU" sz="1800" dirty="0"/>
              <a:t>детям, что льдина раскололась, и предлагает им сложить её из кусочков, чтобы она снова стала целой.</a:t>
            </a:r>
          </a:p>
        </p:txBody>
      </p:sp>
    </p:spTree>
    <p:extLst>
      <p:ext uri="{BB962C8B-B14F-4D97-AF65-F5344CB8AC3E}">
        <p14:creationId xmlns:p14="http://schemas.microsoft.com/office/powerpoint/2010/main" val="318061028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37012" y="396843"/>
            <a:ext cx="10364451" cy="1596177"/>
          </a:xfrm>
        </p:spPr>
        <p:txBody>
          <a:bodyPr>
            <a:normAutofit/>
          </a:bodyPr>
          <a:lstStyle/>
          <a:p>
            <a:r>
              <a:rPr lang="ru-RU" sz="3200" i="1" smtClean="0">
                <a:solidFill>
                  <a:srgbClr val="00B050"/>
                </a:solidFill>
              </a:rPr>
              <a:t>Пальчиковая игра «Весна»</a:t>
            </a:r>
            <a:endParaRPr lang="ru-RU" sz="3200" i="1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55338" y="1977131"/>
            <a:ext cx="7343535" cy="4283090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b="1" dirty="0"/>
              <a:t>К нам весна лишь заглянула</a:t>
            </a:r>
          </a:p>
          <a:p>
            <a:pPr marL="0" indent="0" fontAlgn="base">
              <a:buNone/>
            </a:pPr>
            <a:r>
              <a:rPr lang="ru-RU" i="1" dirty="0"/>
              <a:t>(потянуть руки вперед)</a:t>
            </a:r>
            <a:endParaRPr lang="ru-RU" dirty="0"/>
          </a:p>
          <a:p>
            <a:pPr marL="0" indent="0" fontAlgn="base">
              <a:buNone/>
            </a:pPr>
            <a:r>
              <a:rPr lang="ru-RU" b="1" dirty="0"/>
              <a:t>В снег ладошку окунула</a:t>
            </a:r>
          </a:p>
          <a:p>
            <a:pPr marL="0" indent="0" fontAlgn="base">
              <a:buNone/>
            </a:pPr>
            <a:r>
              <a:rPr lang="ru-RU" i="1" dirty="0"/>
              <a:t>(руки согнуты в локтях, «окунуть» ладошки</a:t>
            </a:r>
            <a:endParaRPr lang="ru-RU" dirty="0"/>
          </a:p>
          <a:p>
            <a:pPr marL="0" indent="0" fontAlgn="base">
              <a:buNone/>
            </a:pPr>
            <a:r>
              <a:rPr lang="ru-RU" i="1" dirty="0"/>
              <a:t>то тыльной, то лицевой стороной)</a:t>
            </a:r>
            <a:endParaRPr lang="ru-RU" dirty="0"/>
          </a:p>
          <a:p>
            <a:pPr marL="0" indent="0" fontAlgn="base">
              <a:buNone/>
            </a:pPr>
            <a:r>
              <a:rPr lang="ru-RU" b="1" dirty="0"/>
              <a:t>И расцвел там нежный</a:t>
            </a:r>
          </a:p>
          <a:p>
            <a:pPr marL="0" indent="0" fontAlgn="base">
              <a:buNone/>
            </a:pPr>
            <a:r>
              <a:rPr lang="ru-RU" i="1" dirty="0"/>
              <a:t>(руки от локтей до запястий соединить,</a:t>
            </a:r>
            <a:endParaRPr lang="ru-RU" dirty="0"/>
          </a:p>
          <a:p>
            <a:pPr marL="0" indent="0" fontAlgn="base">
              <a:buNone/>
            </a:pPr>
            <a:r>
              <a:rPr lang="ru-RU" i="1" dirty="0"/>
              <a:t>кисти сложить в форме цветка)</a:t>
            </a:r>
            <a:endParaRPr lang="ru-RU" dirty="0"/>
          </a:p>
          <a:p>
            <a:pPr marL="0" indent="0" fontAlgn="base">
              <a:buNone/>
            </a:pPr>
            <a:r>
              <a:rPr lang="ru-RU" b="1" dirty="0"/>
              <a:t>Маленький подснежник</a:t>
            </a:r>
          </a:p>
          <a:p>
            <a:pPr marL="0" indent="0" fontAlgn="base">
              <a:buNone/>
            </a:pPr>
            <a:r>
              <a:rPr lang="ru-RU" i="1" dirty="0"/>
              <a:t>(пальцы раскрываются, словно подснежник)</a:t>
            </a:r>
            <a:endParaRPr lang="ru-RU" dirty="0"/>
          </a:p>
          <a:p>
            <a:endParaRPr lang="ru-RU" dirty="0"/>
          </a:p>
        </p:txBody>
      </p:sp>
      <p:pic>
        <p:nvPicPr>
          <p:cNvPr id="5" name="Picture 2" descr="https://w-dog.ru/wallpapers/11/0/423600459572352/vesna-derevya-cvetenie-cvetki-kanal-voda-fokus-zelen-tr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121703" y="1857284"/>
            <a:ext cx="5140038" cy="34320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41587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34916" y="563101"/>
            <a:ext cx="10364451" cy="1182574"/>
          </a:xfrm>
        </p:spPr>
        <p:txBody>
          <a:bodyPr/>
          <a:lstStyle/>
          <a:p>
            <a:r>
              <a:rPr lang="ru-RU" sz="3200" i="1" err="1" smtClean="0">
                <a:solidFill>
                  <a:srgbClr val="0070C0"/>
                </a:solidFill>
              </a:rPr>
              <a:t>Физкульминутка "Весна </a:t>
            </a:r>
            <a:r>
              <a:rPr lang="ru-RU" sz="3200" i="1">
                <a:solidFill>
                  <a:srgbClr val="0070C0"/>
                </a:solidFill>
              </a:rPr>
              <a:t>идёт"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0210" y="2018875"/>
            <a:ext cx="10363826" cy="47936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/>
              <a:t>Раньше был сугроб до крыши, </a:t>
            </a:r>
            <a:r>
              <a:rPr lang="ru-RU"/>
              <a:t>(Поднимаем руки вверх)</a:t>
            </a:r>
          </a:p>
          <a:p>
            <a:pPr marL="0" indent="0">
              <a:buNone/>
            </a:pPr>
            <a:r>
              <a:rPr lang="ru-RU" b="1"/>
              <a:t>А теперь всё ниже, ниже.</a:t>
            </a:r>
          </a:p>
          <a:p>
            <a:pPr marL="0" indent="0">
              <a:buNone/>
            </a:pPr>
            <a:r>
              <a:rPr lang="ru-RU" b="1"/>
              <a:t>Оседает, оседает,</a:t>
            </a:r>
          </a:p>
          <a:p>
            <a:pPr marL="0" indent="0">
              <a:buNone/>
            </a:pPr>
            <a:r>
              <a:rPr lang="ru-RU" b="1"/>
              <a:t>А потом совсем растает. </a:t>
            </a:r>
            <a:r>
              <a:rPr lang="ru-RU"/>
              <a:t>(Опускаем руки и приседаем)</a:t>
            </a:r>
          </a:p>
          <a:p>
            <a:pPr marL="0" indent="0">
              <a:buNone/>
            </a:pPr>
            <a:r>
              <a:rPr lang="ru-RU" b="1"/>
              <a:t>Солнышко сильнее греет, </a:t>
            </a:r>
            <a:r>
              <a:rPr lang="ru-RU"/>
              <a:t>(Руки вверх, растопыриваем пальцы)</a:t>
            </a:r>
          </a:p>
          <a:p>
            <a:pPr marL="0" indent="0">
              <a:buNone/>
            </a:pPr>
            <a:r>
              <a:rPr lang="ru-RU" b="1"/>
              <a:t>Растопить весь снег сумеет.</a:t>
            </a:r>
          </a:p>
          <a:p>
            <a:pPr marL="0" indent="0">
              <a:buNone/>
            </a:pPr>
            <a:r>
              <a:rPr lang="ru-RU" b="1"/>
              <a:t>Побегут ручьи везде.</a:t>
            </a:r>
          </a:p>
          <a:p>
            <a:pPr marL="0" indent="0">
              <a:buNone/>
            </a:pPr>
            <a:r>
              <a:rPr lang="ru-RU" b="1"/>
              <a:t>Всё окажется в воде. </a:t>
            </a:r>
            <a:r>
              <a:rPr lang="ru-RU"/>
              <a:t>(Делаем руками перед собой волнообразные движения)</a:t>
            </a:r>
          </a:p>
          <a:p>
            <a:pPr marL="0" indent="0">
              <a:buNone/>
            </a:pPr>
            <a:r>
              <a:rPr lang="ru-RU" b="1"/>
              <a:t>Все деревья вдруг проснулись </a:t>
            </a:r>
            <a:r>
              <a:rPr lang="ru-RU"/>
              <a:t>(Потягиваемся)</a:t>
            </a:r>
          </a:p>
          <a:p>
            <a:pPr marL="0" indent="0">
              <a:buNone/>
            </a:pPr>
            <a:r>
              <a:rPr lang="ru-RU" b="1"/>
              <a:t>И от снега отряхнулись. </a:t>
            </a:r>
            <a:r>
              <a:rPr lang="ru-RU"/>
              <a:t>(Показываем: деревья стряхивают снег)</a:t>
            </a:r>
          </a:p>
          <a:p>
            <a:pPr marL="0" indent="0">
              <a:buNone/>
            </a:pPr>
            <a:r>
              <a:rPr lang="ru-RU" b="1"/>
              <a:t>Пробудились ото сна.</a:t>
            </a:r>
          </a:p>
          <a:p>
            <a:pPr marL="0" indent="0">
              <a:buNone/>
            </a:pPr>
            <a:r>
              <a:rPr lang="ru-RU" b="1"/>
              <a:t>Это к нам идёт весна! </a:t>
            </a:r>
            <a:r>
              <a:rPr lang="ru-RU"/>
              <a:t>(Руки в стороны: радостно встречаем весну)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3908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01291" y="495588"/>
            <a:ext cx="5368636" cy="2968048"/>
          </a:xfrm>
        </p:spPr>
        <p:txBody>
          <a:bodyPr/>
          <a:lstStyle/>
          <a:p>
            <a:pPr>
              <a:buNone/>
            </a:pPr>
            <a:r>
              <a:rPr lang="ru-RU" smtClean="0"/>
              <a:t>Рыхлый снег на солнце тает,</a:t>
            </a:r>
          </a:p>
          <a:p>
            <a:pPr>
              <a:buNone/>
            </a:pPr>
            <a:r>
              <a:rPr lang="ru-RU" smtClean="0"/>
              <a:t>Ветерок в ветвях играет,</a:t>
            </a:r>
          </a:p>
          <a:p>
            <a:pPr>
              <a:buNone/>
            </a:pPr>
            <a:r>
              <a:rPr lang="ru-RU" smtClean="0"/>
              <a:t>Звонче птичьи голоса,</a:t>
            </a:r>
          </a:p>
          <a:p>
            <a:pPr>
              <a:buNone/>
            </a:pPr>
            <a:r>
              <a:rPr lang="ru-RU" smtClean="0"/>
              <a:t>Значит к нам пришла…</a:t>
            </a:r>
          </a:p>
          <a:p>
            <a:pPr>
              <a:buNone/>
            </a:pPr>
            <a:r>
              <a:rPr lang="ru-RU" smtClean="0"/>
              <a:t>                                            (Весна)</a:t>
            </a:r>
          </a:p>
          <a:p>
            <a:pPr marL="0" indent="0">
              <a:buNone/>
            </a:pPr>
            <a:endParaRPr lang="ru-RU"/>
          </a:p>
        </p:txBody>
      </p:sp>
      <p:pic>
        <p:nvPicPr>
          <p:cNvPr id="4" name="Picture 2" descr="C:\Users\1\Desktop\1456306978_13632550862137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38946" y="3352800"/>
            <a:ext cx="4708311" cy="3394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3946028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993" y="110837"/>
            <a:ext cx="10364451" cy="761999"/>
          </a:xfrm>
        </p:spPr>
        <p:txBody>
          <a:bodyPr>
            <a:normAutofit/>
          </a:bodyPr>
          <a:lstStyle/>
          <a:p>
            <a:r>
              <a:rPr lang="ru-RU" sz="2300" smtClean="0"/>
              <a:t>Что почитать детям о весне</a:t>
            </a:r>
            <a:endParaRPr lang="ru-RU" sz="230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94510537"/>
              </p:ext>
            </p:extLst>
          </p:nvPr>
        </p:nvGraphicFramePr>
        <p:xfrm>
          <a:off x="2299854" y="981334"/>
          <a:ext cx="7910946" cy="58766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55473">
                  <a:extLst>
                    <a:ext uri="{9D8B030D-6E8A-4147-A177-3AD203B41FA5}">
                      <a16:colId xmlns:a16="http://schemas.microsoft.com/office/drawing/2014/main" val="2002234271"/>
                    </a:ext>
                  </a:extLst>
                </a:gridCol>
                <a:gridCol w="3955473">
                  <a:extLst>
                    <a:ext uri="{9D8B030D-6E8A-4147-A177-3AD203B41FA5}">
                      <a16:colId xmlns:a16="http://schemas.microsoft.com/office/drawing/2014/main" val="1342655751"/>
                    </a:ext>
                  </a:extLst>
                </a:gridCol>
              </a:tblGrid>
              <a:tr h="484189"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С. Маршак «Круглый год»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 Г. Арманд - Ткаченко «Начало весны»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037102"/>
                  </a:ext>
                </a:extLst>
              </a:tr>
              <a:tr h="593226"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Г. Скребицкий «Апрель», «Март».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 Н. Плавиновщиков «Капель, проталины»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743109"/>
                  </a:ext>
                </a:extLst>
              </a:tr>
              <a:tr h="593226"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В. Бианки «Три весны», «Апрель»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О. Высотская «Разговор с весной», «Мимоза»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261253"/>
                  </a:ext>
                </a:extLst>
              </a:tr>
              <a:tr h="593226"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Г. Ладонщиков «Помощники весны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«Двенадцать месяцев» (славянская сказка)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045781"/>
                  </a:ext>
                </a:extLst>
              </a:tr>
              <a:tr h="847466"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И. Соколов-Микитов Ранней весной», «Лесные картинки», «Весна в лесу»</a:t>
                      </a:r>
                      <a:endParaRPr lang="ru-RU" sz="1800" b="0" i="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Э. Шим «Камень, ручей, сосулька и солнце»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178965"/>
                  </a:ext>
                </a:extLst>
              </a:tr>
              <a:tr h="847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kern="1200" smtClean="0">
                          <a:effectLst/>
                        </a:rPr>
                        <a:t>М. Пришвин «Весна в лесу», «Какого цвета весна?», «Деревья в плену»</a:t>
                      </a:r>
                    </a:p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В. Бианки Как звери и птицы весну встречают»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276806"/>
                  </a:ext>
                </a:extLst>
              </a:tr>
              <a:tr h="8748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kern="1200" smtClean="0">
                          <a:effectLst/>
                        </a:rPr>
                        <a:t>Н. Сладков «Медведь и солнце», «Весенние ручьи», «Любитель цветов», «Бегство цветов»</a:t>
                      </a:r>
                      <a:endParaRPr lang="ru-RU" sz="1800" b="0" i="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С. Аксаков «Аленький цветочек»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735415"/>
                  </a:ext>
                </a:extLst>
              </a:tr>
              <a:tr h="593226"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effectLst/>
                        </a:rPr>
                        <a:t> В. Стюарт «Подснежник»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Русская народная сказка «</a:t>
                      </a:r>
                      <a:r>
                        <a:rPr lang="ru-RU" sz="1800" kern="1200" dirty="0" err="1" smtClean="0">
                          <a:effectLst/>
                        </a:rPr>
                        <a:t>Заюшкина</a:t>
                      </a:r>
                      <a:r>
                        <a:rPr lang="ru-RU" sz="1800" kern="1200" dirty="0" smtClean="0">
                          <a:effectLst/>
                        </a:rPr>
                        <a:t> избушка»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05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6908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609" y="321944"/>
            <a:ext cx="10364451" cy="1596177"/>
          </a:xfrm>
          <a:effectLst>
            <a:reflection blurRad="6350" stA="50000" endA="300" endPos="90000" dist="50800" dir="5400000" sy="-100000" algn="bl" rotWithShape="0"/>
          </a:effectLst>
        </p:spPr>
        <p:txBody>
          <a:bodyPr>
            <a:normAutofit/>
          </a:bodyPr>
          <a:lstStyle/>
          <a:p>
            <a:r>
              <a:rPr lang="ru-RU" sz="4400" i="1" smtClean="0">
                <a:solidFill>
                  <a:srgbClr val="00B050"/>
                </a:solidFill>
              </a:rPr>
              <a:t>Спасибо за внимание!</a:t>
            </a:r>
            <a:endParaRPr lang="ru-RU" sz="4400" i="1">
              <a:solidFill>
                <a:srgbClr val="00B050"/>
              </a:solidFill>
            </a:endParaRPr>
          </a:p>
        </p:txBody>
      </p:sp>
      <p:pic>
        <p:nvPicPr>
          <p:cNvPr id="16388" name="Picture 4" descr="https://www.nastol.com.ua/download.php?img=201602/1920x1200/nastol.com.ua-1642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19080" y="3560618"/>
            <a:ext cx="5103321" cy="31895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41213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s.poembook.ru/theme/93/c3/c5/9a1aac896d32b882e25dc79fe0c7d5cb0d89fd9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194441" y="3738524"/>
            <a:ext cx="3997559" cy="2919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267" y="341237"/>
            <a:ext cx="10364451" cy="1321119"/>
          </a:xfrm>
        </p:spPr>
        <p:txBody>
          <a:bodyPr>
            <a:normAutofit/>
          </a:bodyPr>
          <a:lstStyle/>
          <a:p>
            <a:r>
              <a:rPr lang="ru-RU" cap="none" dirty="0">
                <a:solidFill>
                  <a:prstClr val="black"/>
                </a:solidFill>
                <a:latin typeface="Calibri"/>
              </a:rPr>
              <a:t>У весны три месяца: март, апрель, май.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66801" y="2026471"/>
            <a:ext cx="10363826" cy="3424107"/>
          </a:xfrm>
        </p:spPr>
        <p:txBody>
          <a:bodyPr/>
          <a:lstStyle/>
          <a:p>
            <a:pPr marL="342900" lvl="0" indent="-342900" algn="ctr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400" cap="none" dirty="0">
                <a:solidFill>
                  <a:prstClr val="black"/>
                </a:solidFill>
                <a:latin typeface="Calibri"/>
              </a:rPr>
              <a:t>За это время земля освобождается от снега и льда, умывается </a:t>
            </a:r>
            <a:r>
              <a:rPr lang="ru-RU" sz="2400" cap="none" dirty="0" smtClean="0">
                <a:solidFill>
                  <a:prstClr val="black"/>
                </a:solidFill>
                <a:latin typeface="Calibri"/>
              </a:rPr>
              <a:t>дождем </a:t>
            </a:r>
            <a:r>
              <a:rPr lang="ru-RU" sz="2400" cap="none" dirty="0">
                <a:solidFill>
                  <a:prstClr val="black"/>
                </a:solidFill>
                <a:latin typeface="Calibri"/>
              </a:rPr>
              <a:t>и вся природа готовиться  росту и цветению.</a:t>
            </a:r>
          </a:p>
          <a:p>
            <a:endParaRPr lang="ru-RU" dirty="0"/>
          </a:p>
        </p:txBody>
      </p:sp>
      <p:pic>
        <p:nvPicPr>
          <p:cNvPr id="5" name="Picture 5" descr="C:\Users\1\Desktop\ee9f1d67a2f9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78872" y="3822504"/>
            <a:ext cx="5004350" cy="2329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49127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vatars.mds.yandex.net/get-pdb/916253/c3120d03-9d4b-45f9-97d1-475859d67fe0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34808" y="1288472"/>
            <a:ext cx="6247208" cy="44146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2145" y="997526"/>
            <a:ext cx="5902663" cy="5569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/>
              <a:t>Поговорите с ребенком о признаках весны.</a:t>
            </a:r>
            <a:r>
              <a:rPr lang="ru-RU" sz="1800" b="1"/>
              <a:t> </a:t>
            </a:r>
            <a:endParaRPr lang="ru-RU" sz="1800" b="1" smtClean="0"/>
          </a:p>
          <a:p>
            <a:pPr marL="0" indent="0">
              <a:buNone/>
            </a:pPr>
            <a:r>
              <a:rPr lang="ru-RU" sz="1600" smtClean="0"/>
              <a:t>Ранней </a:t>
            </a:r>
            <a:r>
              <a:rPr lang="ru-RU" sz="1600"/>
              <a:t>весной солнце начинает прогревать почву, снег тает, на реках начинается ледоход. На кустах и деревьях распускаются почки. Начинают зеленеть листья вербы, ольхи, осины, клена, березы. На опушках появляется первая травка.  С приходом весны появляется много корма и для зверей, поэтому весной у них рождаются детеныши.  Весной возвращаются перелетные птицы, все птицы весной вьют гнезда, где высиживают птенцов. Просыпаются насекомые и их личинки. Поздняя весна наступает в мае, это пора цветения черемухи, сирени, яблони, абрикоса и других фруктовых деревьев. На лугах зацветают красный клевер и ландыши.</a:t>
            </a:r>
            <a:br>
              <a:rPr lang="ru-RU" sz="1600"/>
            </a:br>
            <a:r>
              <a:rPr lang="ru-RU" sz="1600"/>
              <a:t>Большинство птиц в мае уже высиживают птенцов, а соловьи только прилетели из дальних стран. Солнышко пригревает все ярче, идут весенние дожди. Скоро лето…</a:t>
            </a:r>
          </a:p>
        </p:txBody>
      </p:sp>
    </p:spTree>
    <p:extLst>
      <p:ext uri="{BB962C8B-B14F-4D97-AF65-F5344CB8AC3E}">
        <p14:creationId xmlns:p14="http://schemas.microsoft.com/office/powerpoint/2010/main" val="252887093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382989"/>
            <a:ext cx="10364451" cy="1596177"/>
          </a:xfrm>
        </p:spPr>
        <p:txBody>
          <a:bodyPr/>
          <a:lstStyle/>
          <a:p>
            <a:r>
              <a:rPr lang="ru-RU" sz="2400" smtClean="0">
                <a:solidFill>
                  <a:srgbClr val="1C1C1C"/>
                </a:solidFill>
                <a:latin typeface="Droid Sans"/>
              </a:rPr>
              <a:t>Составь короткий рассказ о весне</a:t>
            </a:r>
            <a:r>
              <a:rPr lang="ru-RU">
                <a:solidFill>
                  <a:srgbClr val="000000"/>
                </a:solidFill>
                <a:latin typeface="Droid Sans"/>
              </a:rPr>
              <a:t/>
            </a:r>
            <a:br>
              <a:rPr lang="ru-RU">
                <a:solidFill>
                  <a:srgbClr val="000000"/>
                </a:solidFill>
                <a:latin typeface="Droid Sans"/>
              </a:rPr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5" y="1785201"/>
            <a:ext cx="10363826" cy="3424107"/>
          </a:xfrm>
        </p:spPr>
        <p:txBody>
          <a:bodyPr>
            <a:normAutofit/>
          </a:bodyPr>
          <a:lstStyle/>
          <a:p>
            <a:pPr fontAlgn="base"/>
            <a:r>
              <a:rPr lang="ru-RU" smtClean="0">
                <a:solidFill>
                  <a:srgbClr val="000000"/>
                </a:solidFill>
                <a:latin typeface="Droid Sans"/>
              </a:rPr>
              <a:t>Какое </a:t>
            </a:r>
            <a:r>
              <a:rPr lang="ru-RU">
                <a:solidFill>
                  <a:srgbClr val="000000"/>
                </a:solidFill>
                <a:latin typeface="Droid Sans"/>
              </a:rPr>
              <a:t>время года наступило? Назови весенние месяцы (для старших дошкольников и младших школьников)</a:t>
            </a:r>
          </a:p>
          <a:p>
            <a:pPr fontAlgn="base"/>
            <a:r>
              <a:rPr lang="ru-RU">
                <a:solidFill>
                  <a:srgbClr val="000000"/>
                </a:solidFill>
                <a:latin typeface="Droid Sans"/>
              </a:rPr>
              <a:t>Какое солнце весной? Что происходит весной со снегом?</a:t>
            </a:r>
          </a:p>
          <a:p>
            <a:pPr fontAlgn="base"/>
            <a:r>
              <a:rPr lang="ru-RU">
                <a:solidFill>
                  <a:srgbClr val="000000"/>
                </a:solidFill>
                <a:latin typeface="Droid Sans"/>
              </a:rPr>
              <a:t>Что происходит с деревьями, травой и цветами весной?</a:t>
            </a:r>
          </a:p>
          <a:p>
            <a:pPr fontAlgn="base"/>
            <a:r>
              <a:rPr lang="ru-RU">
                <a:solidFill>
                  <a:srgbClr val="000000"/>
                </a:solidFill>
                <a:latin typeface="Droid Sans"/>
              </a:rPr>
              <a:t>Что происходит с птицами и животными?</a:t>
            </a:r>
          </a:p>
          <a:p>
            <a:pPr fontAlgn="base"/>
            <a:r>
              <a:rPr lang="ru-RU">
                <a:solidFill>
                  <a:srgbClr val="000000"/>
                </a:solidFill>
                <a:latin typeface="Droid Sans"/>
              </a:rPr>
              <a:t>Какой труд выполняют люди весной?</a:t>
            </a:r>
          </a:p>
          <a:p>
            <a:pPr fontAlgn="base"/>
            <a:r>
              <a:rPr lang="ru-RU">
                <a:solidFill>
                  <a:srgbClr val="000000"/>
                </a:solidFill>
                <a:latin typeface="Droid Sans"/>
              </a:rPr>
              <a:t>Нравится ли тебе весна? Почему?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5006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7e/43/50/7e435007fe212704335dc8b4b54cedf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4691" y="-623455"/>
            <a:ext cx="12510655" cy="79118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9593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102" y="-143483"/>
            <a:ext cx="10364451" cy="1596177"/>
          </a:xfrm>
        </p:spPr>
        <p:txBody>
          <a:bodyPr/>
          <a:lstStyle/>
          <a:p>
            <a:r>
              <a:rPr lang="ru-RU" b="1" smtClean="0">
                <a:solidFill>
                  <a:srgbClr val="0070C0"/>
                </a:solidFill>
              </a:rPr>
              <a:t>Март</a:t>
            </a:r>
            <a:endParaRPr lang="ru-RU" b="1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8153" y="1221483"/>
            <a:ext cx="6248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Ранней весной природа еще спит.</a:t>
            </a:r>
          </a:p>
          <a:p>
            <a:pPr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Но уже скоро яркое мартовское солнце начнёт</a:t>
            </a:r>
          </a:p>
          <a:p>
            <a:pPr algn="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Прогревать землю согревать остывший за </a:t>
            </a:r>
          </a:p>
          <a:p>
            <a:pPr algn="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долгую зиму воздух.</a:t>
            </a:r>
          </a:p>
          <a:p>
            <a:pPr algn="r"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Скоро прилетят птицы и разнесут</a:t>
            </a:r>
          </a:p>
          <a:p>
            <a:pPr algn="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весенние песни по всему лесу.</a:t>
            </a:r>
          </a:p>
        </p:txBody>
      </p:sp>
      <p:pic>
        <p:nvPicPr>
          <p:cNvPr id="5" name="Picture 1" descr="C:\Users\1\Desktop\481954_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25847" y="2268156"/>
            <a:ext cx="4443088" cy="4739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844777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131" y="0"/>
            <a:ext cx="10364451" cy="1189458"/>
          </a:xfrm>
        </p:spPr>
        <p:txBody>
          <a:bodyPr/>
          <a:lstStyle/>
          <a:p>
            <a:r>
              <a:rPr lang="ru-RU" b="1" smtClean="0">
                <a:solidFill>
                  <a:srgbClr val="00B050"/>
                </a:solidFill>
              </a:rPr>
              <a:t>Апрель</a:t>
            </a:r>
            <a:endParaRPr lang="ru-RU" b="1">
              <a:solidFill>
                <a:srgbClr val="00B05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393334" y="1535822"/>
            <a:ext cx="6092845" cy="3424107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600" cap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апреле день увеличивается.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600" cap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Солнце еще сильней пригревает, </a:t>
            </a:r>
            <a:r>
              <a:rPr lang="ru-RU" sz="2600" cap="none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снег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600" cap="none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стремительно </a:t>
            </a:r>
            <a:r>
              <a:rPr lang="ru-RU" sz="2600" cap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тает и всюду журчат ручьи.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endParaRPr lang="ru-RU" sz="2600" cap="none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600" cap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Еще нет листьев, нет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600" cap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Зелени, но первые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600" cap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Лесные букетики цветов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600" cap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Выглядывают на местах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600" cap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Отступившей воды.</a:t>
            </a:r>
          </a:p>
          <a:p>
            <a:endParaRPr lang="ru-RU"/>
          </a:p>
        </p:txBody>
      </p:sp>
      <p:pic>
        <p:nvPicPr>
          <p:cNvPr id="8" name="Picture 3" descr="C:\Users\1\Desktop\75ad97f0e96d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869381" y="-121310"/>
            <a:ext cx="4433455" cy="7268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1673872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066" y="-332509"/>
            <a:ext cx="10364451" cy="1596177"/>
          </a:xfrm>
        </p:spPr>
        <p:txBody>
          <a:bodyPr/>
          <a:lstStyle/>
          <a:p>
            <a:r>
              <a:rPr lang="ru-RU" b="1" smtClean="0">
                <a:solidFill>
                  <a:srgbClr val="FFC000"/>
                </a:solidFill>
              </a:rPr>
              <a:t>май</a:t>
            </a:r>
            <a:endParaRPr lang="ru-RU" b="1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52555" y="936898"/>
            <a:ext cx="9832864" cy="2186062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ru-RU" sz="2400" cap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земле быстро прорастает трава, из почек на ветвях деревьев прорезаются молодые листочки. Май – месяц роста травы и зелени.</a:t>
            </a:r>
          </a:p>
          <a:p>
            <a:endParaRPr lang="ru-RU"/>
          </a:p>
        </p:txBody>
      </p:sp>
      <p:pic>
        <p:nvPicPr>
          <p:cNvPr id="5" name="Picture 1" descr="C:\Users\1\Desktop\1236265487_1235919475_spring_000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92663" y="2182850"/>
            <a:ext cx="5973010" cy="44190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19498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Капл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апля">
      <a:majorFont>
        <a:latin typeface="Tw Cen MT" panose="020B0602020104020603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239</TotalTime>
  <Words>941</Words>
  <Application>Microsoft Office PowerPoint</Application>
  <PresentationFormat>Широкоэкранный</PresentationFormat>
  <Paragraphs>136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Droid Sans</vt:lpstr>
      <vt:lpstr>Times New Roman</vt:lpstr>
      <vt:lpstr>Tw Cen MT</vt:lpstr>
      <vt:lpstr>Капля</vt:lpstr>
      <vt:lpstr>ребенку о весне..</vt:lpstr>
      <vt:lpstr>Презентация PowerPoint</vt:lpstr>
      <vt:lpstr>У весны три месяца: март, апрель, май.</vt:lpstr>
      <vt:lpstr>Презентация PowerPoint</vt:lpstr>
      <vt:lpstr>Составь короткий рассказ о весне </vt:lpstr>
      <vt:lpstr>Презентация PowerPoint</vt:lpstr>
      <vt:lpstr>Март</vt:lpstr>
      <vt:lpstr>Апрель</vt:lpstr>
      <vt:lpstr>май</vt:lpstr>
      <vt:lpstr>Давай поиграем</vt:lpstr>
      <vt:lpstr>Игра «Назови ласково» </vt:lpstr>
      <vt:lpstr>Игра «Скажи наоборот»</vt:lpstr>
      <vt:lpstr>Игра «один-много» </vt:lpstr>
      <vt:lpstr>Игра «Весной бывает-не бывает»</vt:lpstr>
      <vt:lpstr>Игра – эксперимент «Хитрые семена» </vt:lpstr>
      <vt:lpstr>Дидактическая игра «Переодень куклу» </vt:lpstr>
      <vt:lpstr>Подвижные игры:</vt:lpstr>
      <vt:lpstr>Пальчиковая игра «Весна»</vt:lpstr>
      <vt:lpstr>Физкульминутка "Весна идёт" </vt:lpstr>
      <vt:lpstr>Что почитать детям о весне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рассказать ребенку о весне..</dc:title>
  <dc:creator>Пользователь</dc:creator>
  <cp:lastModifiedBy>Пользователь</cp:lastModifiedBy>
  <cp:revision>21</cp:revision>
  <dcterms:created xsi:type="dcterms:W3CDTF">2020-04-09T12:35:21Z</dcterms:created>
  <dcterms:modified xsi:type="dcterms:W3CDTF">2020-04-10T18:41:54Z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3165540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